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0058400" cx="7772400"/>
  <p:notesSz cx="6858000" cy="9144000"/>
  <p:embeddedFontLst>
    <p:embeddedFont>
      <p:font typeface="Google Sans SemiBold"/>
      <p:regular r:id="rId13"/>
      <p:bold r:id="rId14"/>
      <p:italic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PT Sans Narrow"/>
      <p:regular r:id="rId21"/>
      <p:bold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Google Sans"/>
      <p:regular r:id="rId27"/>
      <p:bold r:id="rId28"/>
      <p:italic r:id="rId29"/>
      <p:boldItalic r:id="rId30"/>
    </p:embeddedFont>
    <p:embeddedFont>
      <p:font typeface="Work Sans"/>
      <p:regular r:id="rId31"/>
      <p:bold r:id="rId32"/>
      <p:italic r:id="rId33"/>
      <p:boldItalic r:id="rId34"/>
    </p:embeddedFont>
    <p:embeddedFont>
      <p:font typeface="Merriweather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PTSansNarrow-bold.fntdata"/><Relationship Id="rId21" Type="http://schemas.openxmlformats.org/officeDocument/2006/relationships/font" Target="fonts/PTSansNarrow-regular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GoogleSans-bold.fntdata"/><Relationship Id="rId27" Type="http://schemas.openxmlformats.org/officeDocument/2006/relationships/font" Target="fonts/Google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oogle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WorkSans-regular.fntdata"/><Relationship Id="rId30" Type="http://schemas.openxmlformats.org/officeDocument/2006/relationships/font" Target="fonts/GoogleSans-boldItalic.fntdata"/><Relationship Id="rId11" Type="http://schemas.openxmlformats.org/officeDocument/2006/relationships/slide" Target="slides/slide6.xml"/><Relationship Id="rId33" Type="http://schemas.openxmlformats.org/officeDocument/2006/relationships/font" Target="fonts/WorkSans-italic.fntdata"/><Relationship Id="rId10" Type="http://schemas.openxmlformats.org/officeDocument/2006/relationships/slide" Target="slides/slide5.xml"/><Relationship Id="rId32" Type="http://schemas.openxmlformats.org/officeDocument/2006/relationships/font" Target="fonts/WorkSans-bold.fntdata"/><Relationship Id="rId13" Type="http://schemas.openxmlformats.org/officeDocument/2006/relationships/font" Target="fonts/GoogleSansSemiBold-regular.fntdata"/><Relationship Id="rId35" Type="http://schemas.openxmlformats.org/officeDocument/2006/relationships/font" Target="fonts/Merriweather-regular.fntdata"/><Relationship Id="rId12" Type="http://schemas.openxmlformats.org/officeDocument/2006/relationships/slide" Target="slides/slide7.xml"/><Relationship Id="rId34" Type="http://schemas.openxmlformats.org/officeDocument/2006/relationships/font" Target="fonts/WorkSans-boldItalic.fntdata"/><Relationship Id="rId15" Type="http://schemas.openxmlformats.org/officeDocument/2006/relationships/font" Target="fonts/GoogleSansSemiBold-italic.fntdata"/><Relationship Id="rId37" Type="http://schemas.openxmlformats.org/officeDocument/2006/relationships/font" Target="fonts/Merriweather-italic.fntdata"/><Relationship Id="rId14" Type="http://schemas.openxmlformats.org/officeDocument/2006/relationships/font" Target="fonts/GoogleSansSemiBold-bold.fntdata"/><Relationship Id="rId36" Type="http://schemas.openxmlformats.org/officeDocument/2006/relationships/font" Target="fonts/Merriweather-bold.fntdata"/><Relationship Id="rId17" Type="http://schemas.openxmlformats.org/officeDocument/2006/relationships/font" Target="fonts/Roboto-regular.fntdata"/><Relationship Id="rId16" Type="http://schemas.openxmlformats.org/officeDocument/2006/relationships/font" Target="fonts/GoogleSansSemiBold-boldItalic.fntdata"/><Relationship Id="rId38" Type="http://schemas.openxmlformats.org/officeDocument/2006/relationships/font" Target="fonts/Merriweather-boldItalic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06" y="0"/>
            <a:ext cx="7772613" cy="8600924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264945" y="1055462"/>
            <a:ext cx="7242600" cy="25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64945" y="3673629"/>
            <a:ext cx="3606300" cy="14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264988" y="1625409"/>
            <a:ext cx="4534800" cy="243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264945" y="4148564"/>
            <a:ext cx="4534800" cy="18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>
  <p:cSld name="TITLE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4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63" name="Google Shape;63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7" name="Google Shape;67;p14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68" name="Google Shape;68;p14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69" name="Google Shape;69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73" name="Google Shape;73;p14"/>
          <p:cNvCxnSpPr>
            <a:stCxn id="6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4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5" name="Google Shape;75;p14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76" name="Google Shape;76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8" name="Google Shape;78;p14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79" name="Google Shape;79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81" name="Google Shape;81;p14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82" name="Google Shape;82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84" name="Google Shape;84;p14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87" name="Google Shape;87;p14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88" name="Google Shape;88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2" name="Google Shape;92;p14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93" name="Google Shape;93;p14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94" name="Google Shape;94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98" name="Google Shape;98;p14"/>
          <p:cNvCxnSpPr>
            <a:stCxn id="8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4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0" name="Google Shape;100;p14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101" name="Google Shape;101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03" name="Google Shape;103;p14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104" name="Google Shape;104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06" name="Google Shape;106;p14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107" name="Google Shape;107;p14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09" name="Google Shape;109;p14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0" name="Google Shape;110;p14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1" name="Google Shape;111;p14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2" name="Google Shape;112;p14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4" name="Google Shape;114;p15"/>
          <p:cNvCxnSpPr>
            <a:stCxn id="115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" name="Google Shape;116;p15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17" name="Google Shape;117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1" name="Google Shape;121;p15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22" name="Google Shape;122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26" name="Google Shape;126;p15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127" name="Google Shape;127;p15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15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5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31" name="Google Shape;13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35" name="Google Shape;135;p15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36" name="Google Shape;13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7" name="Google Shape;13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38" name="Google Shape;13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39" name="Google Shape;139;p15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140" name="Google Shape;140;p15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41" name="Google Shape;141;p15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142" name="Google Shape;142;p15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5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45" name="Google Shape;145;p15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46" name="Google Shape;146;p15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15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49" name="Google Shape;149;p15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50" name="Google Shape;150;p15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" name="Google Shape;152;p15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54" name="Google Shape;154;p15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55" name="Google Shape;155;p15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15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p16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16"/>
          <p:cNvCxnSpPr>
            <a:stCxn id="161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2" name="Google Shape;162;p16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161" name="Google Shape;161;p1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1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1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1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16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167" name="Google Shape;167;p1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1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1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1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16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72" name="Google Shape;172;p16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173" name="Google Shape;173;p16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16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76" name="Google Shape;176;p16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177" name="Google Shape;177;p16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16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0" name="Google Shape;180;p16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181" name="Google Shape;181;p16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" name="Google Shape;183;p16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184" name="Google Shape;184;p16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6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p16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90" name="Google Shape;190;p16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91" name="Google Shape;191;p16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3" name="Google Shape;193;p17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4" name="Google Shape;194;p17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95" name="Google Shape;195;p17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6" name="Google Shape;196;p17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97" name="Google Shape;197;p17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17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17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0" name="Google Shape;200;p17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201" name="Google Shape;201;p17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" name="Google Shape;205;p17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206" name="Google Shape;206;p17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" name="Google Shape;210;p17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211" name="Google Shape;211;p17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" name="Google Shape;215;p17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216" name="Google Shape;216;p17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p17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1" name="Google Shape;221;p17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2" name="Google Shape;222;p17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3" name="Google Shape;223;p17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4" name="Google Shape;224;p17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5" name="Google Shape;225;p17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6" name="Google Shape;226;p17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_3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8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9" name="Google Shape;229;p18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30" name="Google Shape;230;p18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231" name="Google Shape;231;p1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1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3" name="Google Shape;233;p1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4" name="Google Shape;234;p1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5" name="Google Shape;235;p18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236" name="Google Shape;236;p1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1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8" name="Google Shape;238;p1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9" name="Google Shape;239;p1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0" name="Google Shape;240;p18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1" name="Google Shape;241;p18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2" name="Google Shape;242;p18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3" name="Google Shape;243;p18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4" name="Google Shape;244;p18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45" name="Google Shape;245;p18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246" name="Google Shape;246;p1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7" name="Google Shape;247;p1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8" name="Google Shape;248;p1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9" name="Google Shape;249;p1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50" name="Google Shape;250;p18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9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3" name="Google Shape;253;p19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54" name="Google Shape;254;p19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255" name="Google Shape;255;p1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6" name="Google Shape;256;p1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7" name="Google Shape;257;p1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9" name="Google Shape;259;p19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260" name="Google Shape;260;p1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1" name="Google Shape;261;p1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3" name="Google Shape;263;p1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4" name="Google Shape;264;p19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5" name="Google Shape;265;p19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6" name="Google Shape;266;p19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19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68" name="Google Shape;268;p19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269" name="Google Shape;269;p1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70" name="Google Shape;270;p1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71" name="Google Shape;271;p1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72" name="Google Shape;272;p1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73" name="Google Shape;273;p19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94061"/>
            <a:ext cx="7772613" cy="8600924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7772613" cy="8600924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264945" y="1055462"/>
            <a:ext cx="7242600" cy="25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3666900" cy="10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86289"/>
            <a:ext cx="3666581" cy="8603418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06" y="0"/>
            <a:ext cx="3669365" cy="8596035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264966" y="979587"/>
            <a:ext cx="3150600" cy="49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3947974" y="979587"/>
            <a:ext cx="3541500" cy="80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7772400" cy="249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264966" y="979587"/>
            <a:ext cx="72426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264945" y="2944480"/>
            <a:ext cx="3399900" cy="60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107540" y="2944480"/>
            <a:ext cx="3399900" cy="60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7772400" cy="249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264966" y="979587"/>
            <a:ext cx="72426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199800" cy="10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264966" y="979587"/>
            <a:ext cx="2658300" cy="35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264945" y="4675049"/>
            <a:ext cx="2658300" cy="44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264924" y="1561707"/>
            <a:ext cx="5310600" cy="69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3886200" cy="10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64605" y="979587"/>
            <a:ext cx="3148800" cy="4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59080" y="5136707"/>
            <a:ext cx="3148800" cy="18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147171" y="979587"/>
            <a:ext cx="3360900" cy="80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8543822"/>
            <a:ext cx="7772400" cy="151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264945" y="8841849"/>
            <a:ext cx="6782400" cy="90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0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b="1" sz="3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9" name="Google Shape;279;p20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85" name="Google Shape;285;p21"/>
          <p:cNvSpPr txBox="1"/>
          <p:nvPr/>
        </p:nvSpPr>
        <p:spPr>
          <a:xfrm>
            <a:off x="287625" y="1859125"/>
            <a:ext cx="7309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The project aims to improve user engagement on TikTok by analyzing user behavior and predicting future trends. 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86" name="Google Shape;286;p2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-4351" r="0" t="0"/>
          <a:stretch/>
        </p:blipFill>
        <p:spPr>
          <a:xfrm>
            <a:off x="3517600" y="3389400"/>
            <a:ext cx="4101175" cy="3626750"/>
          </a:xfrm>
          <a:prstGeom prst="rect">
            <a:avLst/>
          </a:prstGeom>
        </p:spPr>
      </p:pic>
      <p:sp>
        <p:nvSpPr>
          <p:cNvPr id="287" name="Google Shape;287;p21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88" name="Google Shape;288;p21"/>
          <p:cNvGrpSpPr/>
          <p:nvPr/>
        </p:nvGrpSpPr>
        <p:grpSpPr>
          <a:xfrm>
            <a:off x="188700" y="474975"/>
            <a:ext cx="7309500" cy="771300"/>
            <a:chOff x="188700" y="665125"/>
            <a:chExt cx="7309500" cy="771300"/>
          </a:xfrm>
        </p:grpSpPr>
        <p:sp>
          <p:nvSpPr>
            <p:cNvPr id="289" name="Google Shape;289;p21"/>
            <p:cNvSpPr txBox="1"/>
            <p:nvPr/>
          </p:nvSpPr>
          <p:spPr>
            <a:xfrm>
              <a:off x="188700" y="665125"/>
              <a:ext cx="73095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20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Predictive Model Development for Tik Tok Video Classification</a:t>
              </a:r>
              <a:endParaRPr b="1" sz="2000"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  <a:p>
              <a:pPr indent="0" lvl="0" marL="0" rtl="0" algn="l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90" name="Google Shape;290;p21"/>
            <p:cNvSpPr txBox="1"/>
            <p:nvPr/>
          </p:nvSpPr>
          <p:spPr>
            <a:xfrm>
              <a:off x="188700" y="1151425"/>
              <a:ext cx="3516900" cy="2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EDA and preliminary data visualizations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91" name="Google Shape;291;p21"/>
          <p:cNvSpPr txBox="1"/>
          <p:nvPr/>
        </p:nvSpPr>
        <p:spPr>
          <a:xfrm>
            <a:off x="3200" y="3802800"/>
            <a:ext cx="3172200" cy="61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Dataset includes 19,382 TikTok videos with various attributes.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Metrics show significant outliers, requiring robust statistical analysis.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Verified users less likely to post opinions.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Posters of claim videos more likely to face scrutiny.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'Video_view_count' could be a reliable predictor of claim status.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50"/>
              <a:buFont typeface="Google Sans"/>
              <a:buChar char="●"/>
            </a:pPr>
            <a:r>
              <a:rPr lang="en" sz="15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Claim videos significantly outperform opinion videos in terms of views.</a:t>
            </a:r>
            <a:endParaRPr sz="15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2" name="Google Shape;292;p21"/>
          <p:cNvSpPr txBox="1"/>
          <p:nvPr/>
        </p:nvSpPr>
        <p:spPr>
          <a:xfrm>
            <a:off x="3536600" y="7719675"/>
            <a:ext cx="3897900" cy="22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next steps include refining the models, incorporating new variables into the analysis, and validating the models using real-world data. Adjustments will be made based on these validations.</a:t>
            </a:r>
            <a:endParaRPr sz="15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2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298" name="Google Shape;298;p22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299" name="Google Shape;299;p22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22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01" name="Google Shape;301;p22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302" name="Google Shape;302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303" name="Google Shape;303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309" name="Google Shape;309;p23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10" name="Google Shape;310;p23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311" name="Google Shape;311;p23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312" name="Google Shape;312;p23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318" name="Google Shape;318;p24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319" name="Google Shape;319;p24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320" name="Google Shape;320;p24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5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2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327" name="Google Shape;327;p25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328" name="Google Shape;328;p25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329" name="Google Shape;329;p25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2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335" name="Google Shape;335;p2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336" name="Google Shape;336;p2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